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9752000" cx="13003200"/>
  <p:notesSz cx="6858000" cy="9144000"/>
  <p:embeddedFontLs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2" roundtripDataSignature="AMtx7mhVDWplWfGu4fQNyz5MyVlEqWQ1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n"/>
          <p:cNvSpPr/>
          <p:nvPr>
            <p:ph idx="2" type="sldImg"/>
          </p:nvPr>
        </p:nvSpPr>
        <p:spPr>
          <a:xfrm>
            <a:off x="1143000" y="685800"/>
            <a:ext cx="4562475" cy="3419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" name="Google Shape;10;n"/>
          <p:cNvSpPr txBox="1"/>
          <p:nvPr>
            <p:ph idx="1" type="body"/>
          </p:nvPr>
        </p:nvSpPr>
        <p:spPr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1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" name="Google Shape;162;p1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5f76b86af_0_25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" name="Google Shape;172;g215f76b86af_0_25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5f76b86af_0_31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" name="Google Shape;184;g215f76b86af_0_31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5f76b86af_0_77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" name="Google Shape;192;g215f76b86af_0_77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5f76b86af_0_89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" name="Google Shape;202;g215f76b86af_0_89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5f76b86af_0_115:notes"/>
          <p:cNvSpPr/>
          <p:nvPr>
            <p:ph idx="2" type="sldImg"/>
          </p:nvPr>
        </p:nvSpPr>
        <p:spPr>
          <a:xfrm>
            <a:off x="1143000" y="685800"/>
            <a:ext cx="4562400" cy="34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5f76b86af_0_115:notes"/>
          <p:cNvSpPr txBox="1"/>
          <p:nvPr>
            <p:ph idx="1" type="body"/>
          </p:nvPr>
        </p:nvSpPr>
        <p:spPr>
          <a:xfrm>
            <a:off x="685800" y="4343400"/>
            <a:ext cx="5476800" cy="41052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5f76b86af_0_6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" name="Google Shape;113;g215f76b86af_0_6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idx="10" type="dt"/>
          </p:nvPr>
        </p:nvSpPr>
        <p:spPr>
          <a:xfrm>
            <a:off x="9536112" y="5981700"/>
            <a:ext cx="1358900" cy="64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11831637" y="1587"/>
            <a:ext cx="10572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11138" lvl="0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1138" lvl="1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1138" lvl="2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1138" lvl="3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1138" lvl="4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1138" lvl="5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1138" lvl="6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1138" lvl="7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1138" lvl="8" marL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1138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11625262" y="3175"/>
            <a:ext cx="10763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/>
          <p:nvPr/>
        </p:nvSpPr>
        <p:spPr>
          <a:xfrm flipH="1" rot="10800000">
            <a:off x="7693025" y="5418137"/>
            <a:ext cx="5310187" cy="128587"/>
          </a:xfrm>
          <a:prstGeom prst="rect">
            <a:avLst/>
          </a:prstGeom>
          <a:solidFill>
            <a:srgbClr val="4380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25"/>
          <p:cNvSpPr/>
          <p:nvPr/>
        </p:nvSpPr>
        <p:spPr>
          <a:xfrm flipH="1" rot="10800000">
            <a:off x="7693025" y="5540375"/>
            <a:ext cx="5310187" cy="273050"/>
          </a:xfrm>
          <a:prstGeom prst="rect">
            <a:avLst/>
          </a:prstGeom>
          <a:solidFill>
            <a:srgbClr val="43808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Google Shape;14;p25"/>
          <p:cNvSpPr/>
          <p:nvPr/>
        </p:nvSpPr>
        <p:spPr>
          <a:xfrm flipH="1" rot="10800000">
            <a:off x="7693025" y="5851525"/>
            <a:ext cx="5310187" cy="12700"/>
          </a:xfrm>
          <a:prstGeom prst="rect">
            <a:avLst/>
          </a:prstGeom>
          <a:solidFill>
            <a:srgbClr val="43808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Google Shape;15;p25"/>
          <p:cNvSpPr/>
          <p:nvPr/>
        </p:nvSpPr>
        <p:spPr>
          <a:xfrm flipH="1" rot="10800000">
            <a:off x="7693025" y="5919787"/>
            <a:ext cx="2795587" cy="26987"/>
          </a:xfrm>
          <a:prstGeom prst="rect">
            <a:avLst/>
          </a:prstGeom>
          <a:solidFill>
            <a:srgbClr val="438086">
              <a:alpha val="5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6;p25"/>
          <p:cNvSpPr/>
          <p:nvPr/>
        </p:nvSpPr>
        <p:spPr>
          <a:xfrm flipH="1" rot="10800000">
            <a:off x="7693025" y="5972175"/>
            <a:ext cx="2795587" cy="12700"/>
          </a:xfrm>
          <a:prstGeom prst="rect">
            <a:avLst/>
          </a:prstGeom>
          <a:solidFill>
            <a:srgbClr val="438086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5"/>
          <p:cNvSpPr/>
          <p:nvPr/>
        </p:nvSpPr>
        <p:spPr>
          <a:xfrm>
            <a:off x="7693025" y="5634037"/>
            <a:ext cx="4356100" cy="39687"/>
          </a:xfrm>
          <a:prstGeom prst="roundRect">
            <a:avLst>
              <a:gd fmla="val 36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5"/>
          <p:cNvSpPr/>
          <p:nvPr/>
        </p:nvSpPr>
        <p:spPr>
          <a:xfrm>
            <a:off x="10490200" y="5775325"/>
            <a:ext cx="2274887" cy="50800"/>
          </a:xfrm>
          <a:prstGeom prst="roundRect">
            <a:avLst>
              <a:gd fmla="val 36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5"/>
          <p:cNvSpPr/>
          <p:nvPr/>
        </p:nvSpPr>
        <p:spPr>
          <a:xfrm>
            <a:off x="0" y="5189537"/>
            <a:ext cx="13003212" cy="347662"/>
          </a:xfrm>
          <a:prstGeom prst="rect">
            <a:avLst/>
          </a:prstGeom>
          <a:solidFill>
            <a:srgbClr val="43808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5"/>
          <p:cNvSpPr/>
          <p:nvPr/>
        </p:nvSpPr>
        <p:spPr>
          <a:xfrm>
            <a:off x="0" y="5226050"/>
            <a:ext cx="13003212" cy="200025"/>
          </a:xfrm>
          <a:prstGeom prst="rect">
            <a:avLst/>
          </a:prstGeom>
          <a:solidFill>
            <a:srgbClr val="4380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5"/>
          <p:cNvSpPr/>
          <p:nvPr/>
        </p:nvSpPr>
        <p:spPr>
          <a:xfrm flipH="1" rot="10800000">
            <a:off x="9121775" y="5180012"/>
            <a:ext cx="3881437" cy="354012"/>
          </a:xfrm>
          <a:prstGeom prst="rect">
            <a:avLst/>
          </a:prstGeom>
          <a:solidFill>
            <a:srgbClr val="4380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5"/>
          <p:cNvSpPr/>
          <p:nvPr/>
        </p:nvSpPr>
        <p:spPr>
          <a:xfrm>
            <a:off x="0" y="0"/>
            <a:ext cx="13003212" cy="526415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Google Shape;23;p25"/>
          <p:cNvSpPr txBox="1"/>
          <p:nvPr>
            <p:ph type="title"/>
          </p:nvPr>
        </p:nvSpPr>
        <p:spPr>
          <a:xfrm>
            <a:off x="650875" y="1625600"/>
            <a:ext cx="11695112" cy="1509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650875" y="3198812"/>
            <a:ext cx="11695112" cy="614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53548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100" u="none" cap="none" strike="noStrike">
                <a:solidFill>
                  <a:srgbClr val="53548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" name="Google Shape;25;p25"/>
          <p:cNvSpPr txBox="1"/>
          <p:nvPr>
            <p:ph idx="10" type="dt"/>
          </p:nvPr>
        </p:nvSpPr>
        <p:spPr>
          <a:xfrm>
            <a:off x="9536112" y="5981700"/>
            <a:ext cx="1358900" cy="64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>
                <a:solidFill>
                  <a:srgbClr val="4380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25"/>
          <p:cNvSpPr/>
          <p:nvPr/>
        </p:nvSpPr>
        <p:spPr>
          <a:xfrm>
            <a:off x="7693025" y="5980112"/>
            <a:ext cx="1843087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11831637" y="1587"/>
            <a:ext cx="10572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11136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1136" lvl="1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1136" lvl="2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1136" lvl="3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1136" lvl="4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1136" lvl="5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1136" lvl="6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1136" lvl="7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1136" lvl="8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  <a:defRPr b="0" i="0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1136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0" y="522287"/>
            <a:ext cx="13003212" cy="119062"/>
          </a:xfrm>
          <a:prstGeom prst="rect">
            <a:avLst/>
          </a:prstGeom>
          <a:solidFill>
            <a:srgbClr val="43808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0" y="0"/>
            <a:ext cx="13003212" cy="441325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27"/>
          <p:cNvSpPr/>
          <p:nvPr/>
        </p:nvSpPr>
        <p:spPr>
          <a:xfrm>
            <a:off x="0" y="438150"/>
            <a:ext cx="13003212" cy="130175"/>
          </a:xfrm>
          <a:prstGeom prst="rect">
            <a:avLst/>
          </a:prstGeom>
          <a:solidFill>
            <a:srgbClr val="4380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Google Shape;36;p27"/>
          <p:cNvSpPr/>
          <p:nvPr/>
        </p:nvSpPr>
        <p:spPr>
          <a:xfrm flipH="1" rot="10800000">
            <a:off x="7693025" y="512762"/>
            <a:ext cx="5310187" cy="128587"/>
          </a:xfrm>
          <a:prstGeom prst="rect">
            <a:avLst/>
          </a:prstGeom>
          <a:solidFill>
            <a:srgbClr val="4380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27"/>
          <p:cNvSpPr/>
          <p:nvPr/>
        </p:nvSpPr>
        <p:spPr>
          <a:xfrm flipH="1" rot="10800000">
            <a:off x="7693025" y="625475"/>
            <a:ext cx="5310187" cy="255587"/>
          </a:xfrm>
          <a:prstGeom prst="rect">
            <a:avLst/>
          </a:prstGeom>
          <a:solidFill>
            <a:srgbClr val="43808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27"/>
          <p:cNvSpPr/>
          <p:nvPr/>
        </p:nvSpPr>
        <p:spPr>
          <a:xfrm>
            <a:off x="7689850" y="708025"/>
            <a:ext cx="4356100" cy="38100"/>
          </a:xfrm>
          <a:prstGeom prst="roundRect">
            <a:avLst>
              <a:gd fmla="val 36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27"/>
          <p:cNvSpPr/>
          <p:nvPr/>
        </p:nvSpPr>
        <p:spPr>
          <a:xfrm>
            <a:off x="10485437" y="838200"/>
            <a:ext cx="2276475" cy="50800"/>
          </a:xfrm>
          <a:prstGeom prst="roundRect">
            <a:avLst>
              <a:gd fmla="val 36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27"/>
          <p:cNvSpPr/>
          <p:nvPr/>
        </p:nvSpPr>
        <p:spPr>
          <a:xfrm>
            <a:off x="12919075" y="-3175"/>
            <a:ext cx="82550" cy="884237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27"/>
          <p:cNvSpPr/>
          <p:nvPr/>
        </p:nvSpPr>
        <p:spPr>
          <a:xfrm>
            <a:off x="12861925" y="-3175"/>
            <a:ext cx="38100" cy="884237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27"/>
          <p:cNvSpPr/>
          <p:nvPr/>
        </p:nvSpPr>
        <p:spPr>
          <a:xfrm>
            <a:off x="12834937" y="-3175"/>
            <a:ext cx="12700" cy="884237"/>
          </a:xfrm>
          <a:prstGeom prst="rect">
            <a:avLst/>
          </a:pr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27"/>
          <p:cNvSpPr/>
          <p:nvPr/>
        </p:nvSpPr>
        <p:spPr>
          <a:xfrm>
            <a:off x="12763500" y="-3175"/>
            <a:ext cx="39687" cy="884237"/>
          </a:xfrm>
          <a:prstGeom prst="rect">
            <a:avLst/>
          </a:pr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27"/>
          <p:cNvSpPr/>
          <p:nvPr/>
        </p:nvSpPr>
        <p:spPr>
          <a:xfrm>
            <a:off x="12677775" y="0"/>
            <a:ext cx="79375" cy="833437"/>
          </a:xfrm>
          <a:prstGeom prst="rect">
            <a:avLst/>
          </a:prstGeom>
          <a:solidFill>
            <a:srgbClr val="FFFFFF">
              <a:alpha val="1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27"/>
          <p:cNvSpPr/>
          <p:nvPr/>
        </p:nvSpPr>
        <p:spPr>
          <a:xfrm>
            <a:off x="12619037" y="0"/>
            <a:ext cx="12700" cy="833437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27"/>
          <p:cNvSpPr txBox="1"/>
          <p:nvPr>
            <p:ph type="title"/>
          </p:nvPr>
        </p:nvSpPr>
        <p:spPr>
          <a:xfrm>
            <a:off x="650875" y="1625600"/>
            <a:ext cx="11695112" cy="1509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650875" y="3198812"/>
            <a:ext cx="11695112" cy="614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53548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3100" u="none" cap="none" strike="noStrike">
                <a:solidFill>
                  <a:srgbClr val="53548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11625262" y="3175"/>
            <a:ext cx="1076325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None/>
              <a:defRPr b="0" i="0" sz="25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612775" y="3148012"/>
            <a:ext cx="1202690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Trebuchet MS"/>
              <a:buNone/>
            </a:pPr>
            <a:r>
              <a:rPr b="1" i="0" lang="en-US" sz="5100" u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SEMINARIO DE LENGUAJES</a:t>
            </a:r>
            <a:br>
              <a:rPr b="1" i="0" lang="en-US" sz="5100" u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en-US" sz="5100" u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OPCIÓN ANDROID </a:t>
            </a:r>
            <a:r>
              <a:rPr b="1" lang="en-US" sz="5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+ Kotlin</a:t>
            </a:r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1354137" y="7396162"/>
            <a:ext cx="10544175" cy="151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048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Georgia"/>
              <a:buNone/>
            </a:pPr>
            <a:r>
              <a:rPr b="0" i="0" lang="en-US" sz="39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Introducción a Android</a:t>
            </a:r>
            <a:endParaRPr/>
          </a:p>
          <a:p>
            <a:pPr indent="0" lvl="0" marL="90487" marR="0" rtl="0" algn="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eorgia"/>
              <a:buNone/>
            </a:pP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Esp.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Fernández Sosa Juan Francisco</a:t>
            </a:r>
            <a:endParaRPr/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800" y="6915150"/>
            <a:ext cx="36861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IDE Oficial – Android Studio</a:t>
            </a:r>
            <a:endParaRPr/>
          </a:p>
        </p:txBody>
      </p:sp>
      <p:sp>
        <p:nvSpPr>
          <p:cNvPr id="122" name="Google Shape;122;p10"/>
          <p:cNvSpPr txBox="1"/>
          <p:nvPr/>
        </p:nvSpPr>
        <p:spPr>
          <a:xfrm>
            <a:off x="334962" y="7685087"/>
            <a:ext cx="8875712" cy="1755775"/>
          </a:xfrm>
          <a:prstGeom prst="rect">
            <a:avLst/>
          </a:prstGeom>
          <a:solidFill>
            <a:srgbClr val="438086">
              <a:alpha val="79607"/>
            </a:srgbClr>
          </a:solidFill>
          <a:ln cap="flat" cmpd="sng" w="19075">
            <a:solidFill>
              <a:srgbClr val="2F5C6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10800000" dist="38160">
              <a:srgbClr val="000000">
                <a:alpha val="40000"/>
              </a:srgbClr>
            </a:outerShdw>
          </a:effectLst>
        </p:spPr>
        <p:txBody>
          <a:bodyPr anchorCtr="0" anchor="t" bIns="511900" lIns="511900" spcFirstLastPara="1" rIns="511900" wrap="square" tIns="51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None/>
            </a:pPr>
            <a:r>
              <a:rPr b="0" i="0" lang="en-US" sz="2400" u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Instrucciones sobre descarga e instalación en: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None/>
            </a:pPr>
            <a:r>
              <a:rPr b="0" i="0" lang="en-US" sz="2400" u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https://developer.android.com/studio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275" y="2401887"/>
            <a:ext cx="7804638" cy="494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IDE Oficial – Android Studio</a:t>
            </a:r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8999"/>
            <a:ext cx="12698404" cy="429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Tienda de Aplicaciones</a:t>
            </a:r>
            <a:endParaRPr/>
          </a:p>
        </p:txBody>
      </p:sp>
      <p:pic>
        <p:nvPicPr>
          <p:cNvPr id="135" name="Google Shape;13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449"/>
            <a:ext cx="12698404" cy="518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/>
          <p:nvPr/>
        </p:nvSpPr>
        <p:spPr>
          <a:xfrm>
            <a:off x="4287150" y="8489675"/>
            <a:ext cx="44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https://play.google.com/store/apps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4372626"/>
            <a:ext cx="8278799" cy="3670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Play Developer Console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965325" y="7685087"/>
            <a:ext cx="10675800" cy="1865100"/>
          </a:xfrm>
          <a:prstGeom prst="rect">
            <a:avLst/>
          </a:prstGeom>
          <a:solidFill>
            <a:srgbClr val="438086">
              <a:alpha val="79607"/>
            </a:srgbClr>
          </a:solidFill>
          <a:ln cap="flat" cmpd="sng" w="19075">
            <a:solidFill>
              <a:srgbClr val="2F5C6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10800000" dist="38160">
              <a:srgbClr val="000000">
                <a:alpha val="40000"/>
              </a:srgbClr>
            </a:outerShdw>
          </a:effectLst>
        </p:spPr>
        <p:txBody>
          <a:bodyPr anchorCtr="0" anchor="t" bIns="511900" lIns="511900" spcFirstLastPara="1" rIns="511900" wrap="square" tIns="51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rgia"/>
              <a:buNone/>
            </a:pPr>
            <a:r>
              <a:rPr b="0" i="0" lang="en-US" sz="2700" u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Acceso a Google Play Developer Console: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rgia"/>
              <a:buNone/>
            </a:pPr>
            <a:r>
              <a:rPr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https://play.google.com/console/u/0/developers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2050"/>
            <a:ext cx="4685124" cy="32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163" y="2584449"/>
            <a:ext cx="7028879" cy="70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451"/>
            <a:ext cx="12541251" cy="63869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5472075" y="4663725"/>
            <a:ext cx="5550300" cy="436800"/>
          </a:xfrm>
          <a:prstGeom prst="rect">
            <a:avLst/>
          </a:prstGeom>
          <a:solidFill>
            <a:srgbClr val="438086">
              <a:alpha val="29803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5472075" y="5557825"/>
            <a:ext cx="5550300" cy="330600"/>
          </a:xfrm>
          <a:prstGeom prst="rect">
            <a:avLst/>
          </a:prstGeom>
          <a:solidFill>
            <a:srgbClr val="438086">
              <a:alpha val="29803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472075" y="6167400"/>
            <a:ext cx="5550300" cy="2072700"/>
          </a:xfrm>
          <a:prstGeom prst="rect">
            <a:avLst/>
          </a:prstGeom>
          <a:solidFill>
            <a:srgbClr val="438086">
              <a:alpha val="29803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449"/>
            <a:ext cx="12698400" cy="6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175" y="2737595"/>
            <a:ext cx="7992449" cy="1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>
            <a:off x="4213475" y="4704300"/>
            <a:ext cx="7992300" cy="37437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0128275" y="2521800"/>
            <a:ext cx="2077500" cy="18144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8967825" y="3019750"/>
            <a:ext cx="786300" cy="1516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27C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5f76b86af_0_25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175" name="Google Shape;175;g215f76b86a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587"/>
            <a:ext cx="12698404" cy="5815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15f76b86af_0_25"/>
          <p:cNvSpPr/>
          <p:nvPr/>
        </p:nvSpPr>
        <p:spPr>
          <a:xfrm>
            <a:off x="3857850" y="2584575"/>
            <a:ext cx="7487100" cy="36732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7" name="Google Shape;177;g215f76b86af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525" y="1642775"/>
            <a:ext cx="44577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15f76b86af_0_25"/>
          <p:cNvSpPr/>
          <p:nvPr/>
        </p:nvSpPr>
        <p:spPr>
          <a:xfrm>
            <a:off x="8511475" y="1819800"/>
            <a:ext cx="4333800" cy="22668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Google Shape;179;g215f76b86af_0_25"/>
          <p:cNvSpPr/>
          <p:nvPr/>
        </p:nvSpPr>
        <p:spPr>
          <a:xfrm>
            <a:off x="3857850" y="6913000"/>
            <a:ext cx="7487100" cy="5985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g215f76b86af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425" y="5806425"/>
            <a:ext cx="43338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15f76b86af_0_25"/>
          <p:cNvSpPr/>
          <p:nvPr/>
        </p:nvSpPr>
        <p:spPr>
          <a:xfrm>
            <a:off x="8511475" y="5996550"/>
            <a:ext cx="4333800" cy="22668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5f76b86af_0_31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187" name="Google Shape;187;g215f76b86a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587"/>
            <a:ext cx="12698404" cy="659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15f76b86af_0_31"/>
          <p:cNvSpPr/>
          <p:nvPr/>
        </p:nvSpPr>
        <p:spPr>
          <a:xfrm>
            <a:off x="3520925" y="3202250"/>
            <a:ext cx="7112700" cy="34671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9" name="Google Shape;189;g215f76b86a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363" y="5708500"/>
            <a:ext cx="88868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5f76b86af_0_77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195" name="Google Shape;195;g215f76b86af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2025"/>
            <a:ext cx="13003197" cy="568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15f76b86af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500" y="2432175"/>
            <a:ext cx="4534875" cy="65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15f76b86af_0_77"/>
          <p:cNvSpPr/>
          <p:nvPr/>
        </p:nvSpPr>
        <p:spPr>
          <a:xfrm>
            <a:off x="2734775" y="5527900"/>
            <a:ext cx="5166000" cy="5985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g215f76b86af_0_77"/>
          <p:cNvSpPr/>
          <p:nvPr/>
        </p:nvSpPr>
        <p:spPr>
          <a:xfrm>
            <a:off x="2734775" y="6372875"/>
            <a:ext cx="5166000" cy="5985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g215f76b86af_0_77"/>
          <p:cNvSpPr/>
          <p:nvPr/>
        </p:nvSpPr>
        <p:spPr>
          <a:xfrm>
            <a:off x="7988538" y="2561500"/>
            <a:ext cx="4192800" cy="62679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 a Android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650875" y="2427287"/>
            <a:ext cx="11701462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187" lvl="0" marL="512762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A04DA3"/>
              </a:buClr>
              <a:buSzPts val="3900"/>
              <a:buFont typeface="Georgia"/>
              <a:buChar char="•"/>
            </a:pPr>
            <a:r>
              <a:rPr b="0" i="0" lang="en-US" sz="39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 el sistema operativo para dispositivos móviles más utilizado en la actualidad</a:t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0260012" y="3959225"/>
            <a:ext cx="1979612" cy="7207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25" y="4405625"/>
            <a:ext cx="11145354" cy="47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/>
        </p:nvSpPr>
        <p:spPr>
          <a:xfrm>
            <a:off x="1411200" y="4073288"/>
            <a:ext cx="1018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Sistemas operativos para dispositivos móviles período Marzo 2013 - Marzo 2023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5f76b86af_0_89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Publicación de Aplicaciones</a:t>
            </a:r>
            <a:endParaRPr/>
          </a:p>
        </p:txBody>
      </p:sp>
      <p:pic>
        <p:nvPicPr>
          <p:cNvPr id="205" name="Google Shape;205;g215f76b86af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587"/>
            <a:ext cx="2674530" cy="70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15f76b86af_0_89"/>
          <p:cNvSpPr/>
          <p:nvPr/>
        </p:nvSpPr>
        <p:spPr>
          <a:xfrm>
            <a:off x="152400" y="5471725"/>
            <a:ext cx="2395200" cy="40485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g215f76b86af_0_89"/>
          <p:cNvSpPr txBox="1"/>
          <p:nvPr/>
        </p:nvSpPr>
        <p:spPr>
          <a:xfrm>
            <a:off x="4791775" y="3152288"/>
            <a:ext cx="802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eorgia"/>
                <a:ea typeface="Georgia"/>
                <a:cs typeface="Georgia"/>
                <a:sym typeface="Georgia"/>
              </a:rPr>
              <a:t>Producción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Versión de la aplicación que estará disponible en la Tienda de Aplicaciones para los </a:t>
            </a: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países</a:t>
            </a: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 que se hayan seleccionado.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g215f76b86af_0_89"/>
          <p:cNvSpPr txBox="1"/>
          <p:nvPr/>
        </p:nvSpPr>
        <p:spPr>
          <a:xfrm>
            <a:off x="4791775" y="4352650"/>
            <a:ext cx="785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Pruebas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Probar tu aplicación te permite corregir cualquier problema técnico o que afecte a la experiencia de usuario con un impacto mínimo. De esta manera, podrás publicar la mejor versión de tu aplicación en Google Play.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g215f76b86af_0_89"/>
          <p:cNvSpPr txBox="1"/>
          <p:nvPr/>
        </p:nvSpPr>
        <p:spPr>
          <a:xfrm>
            <a:off x="5133675" y="8011750"/>
            <a:ext cx="7514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Prueba abierta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Permite probar la aplicación 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 un grupo amplio de usuarios y que aparezca en Google Play. Cualquiera puede participar en ella y enviarte comentarios privados.</a:t>
            </a:r>
            <a:endParaRPr sz="1600"/>
          </a:p>
        </p:txBody>
      </p:sp>
      <p:sp>
        <p:nvSpPr>
          <p:cNvPr id="210" name="Google Shape;210;g215f76b86af_0_89"/>
          <p:cNvSpPr txBox="1"/>
          <p:nvPr/>
        </p:nvSpPr>
        <p:spPr>
          <a:xfrm>
            <a:off x="5047725" y="6566250"/>
            <a:ext cx="768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Prueba cerrada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Permite probar 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versiones previas de la aplicación con un conjunto más amplio de testers y reunir comentarios más específicos. 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También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puedes crear canales cerrados adicionales y asignarles un nombre 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(segmentación)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1" name="Google Shape;211;g215f76b86af_0_89"/>
          <p:cNvSpPr txBox="1"/>
          <p:nvPr/>
        </p:nvSpPr>
        <p:spPr>
          <a:xfrm>
            <a:off x="5133675" y="5613350"/>
            <a:ext cx="7514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Prueba interna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Permite distribuir rápidamente la aplicación a un máximo de 100 testers para las comprobaciones de calidad iniciales.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5f76b86af_0_115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lang="en-US" sz="5600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Formatos de publicación</a:t>
            </a:r>
            <a:endParaRPr/>
          </a:p>
        </p:txBody>
      </p:sp>
      <p:sp>
        <p:nvSpPr>
          <p:cNvPr id="217" name="Google Shape;217;g215f76b86af_0_115"/>
          <p:cNvSpPr txBox="1"/>
          <p:nvPr/>
        </p:nvSpPr>
        <p:spPr>
          <a:xfrm>
            <a:off x="1052500" y="5245075"/>
            <a:ext cx="40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eorgia"/>
                <a:ea typeface="Georgia"/>
                <a:cs typeface="Georgia"/>
                <a:sym typeface="Georgia"/>
              </a:rPr>
              <a:t>APK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 Android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Application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Package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g215f76b86af_0_115"/>
          <p:cNvSpPr txBox="1"/>
          <p:nvPr/>
        </p:nvSpPr>
        <p:spPr>
          <a:xfrm>
            <a:off x="6984325" y="5245075"/>
            <a:ext cx="344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eorgia"/>
                <a:ea typeface="Georgia"/>
                <a:cs typeface="Georgia"/>
                <a:sym typeface="Georgia"/>
              </a:rPr>
              <a:t>AAB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 Android App Bundle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g215f76b86af_0_115"/>
          <p:cNvSpPr txBox="1"/>
          <p:nvPr/>
        </p:nvSpPr>
        <p:spPr>
          <a:xfrm>
            <a:off x="1052500" y="5923725"/>
            <a:ext cx="3765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Archivo ejecutable que contiene todos los datos que se necesitan para instalar y hacer funcionar una aplicación Android.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Único para cada una de ellas.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g215f76b86af_0_115"/>
          <p:cNvSpPr txBox="1"/>
          <p:nvPr/>
        </p:nvSpPr>
        <p:spPr>
          <a:xfrm>
            <a:off x="7064700" y="5837975"/>
            <a:ext cx="463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Evolución del APK. Contiene en su interior varios APKs.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La tienda de aplicaciones (Google Play) se encarga de saber cuál es el APK más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óptimo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para el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dispositivo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donde se quiere instalar la aplicación. Lo que genera versiones más pequeñas en cuanto al tamaño de almacenamiento.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Más seguros que los apk tradicionales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1" name="Google Shape;221;g215f76b86af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50" y="2757650"/>
            <a:ext cx="2462888" cy="2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15f76b86af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925" y="2843400"/>
            <a:ext cx="2533610" cy="2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Estadísticas y otros datos de interés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449"/>
            <a:ext cx="12698404" cy="417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875" y="3757507"/>
            <a:ext cx="8014725" cy="4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4223875" y="4088125"/>
            <a:ext cx="8014800" cy="40485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550" y="3428990"/>
            <a:ext cx="7586877" cy="40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778550" y="3757500"/>
            <a:ext cx="7587000" cy="3709200"/>
          </a:xfrm>
          <a:prstGeom prst="rect">
            <a:avLst/>
          </a:prstGeom>
          <a:solidFill>
            <a:srgbClr val="438086">
              <a:alpha val="29800"/>
            </a:srgbClr>
          </a:solidFill>
          <a:ln cap="flat" cmpd="sng" w="19075">
            <a:solidFill>
              <a:srgbClr val="43808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Estadísticas y otros datos de interés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650875" y="2883950"/>
            <a:ext cx="10481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Informes segmentados por: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País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 o región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Versión de Android 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Dispositivo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Tipo de dispositivo: Smartphone, tablet, 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chromebook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, etc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Idioma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Versión de la App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Proveedor: Red u operador de telefonía 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 a Android</a:t>
            </a:r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650875" y="2571750"/>
            <a:ext cx="11701462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437" lvl="0" marL="5127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04DA3"/>
              </a:buClr>
              <a:buSzPts val="3400"/>
              <a:buFont typeface="Georgia"/>
              <a:buChar char="•"/>
            </a:pPr>
            <a:r>
              <a:rPr b="0" i="0" lang="en-US" sz="34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 un sistema operativo de código abierto, basado en Linux</a:t>
            </a:r>
            <a:endParaRPr sz="900"/>
          </a:p>
          <a:p>
            <a:pPr indent="-325437" lvl="0" marL="51276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A04DA3"/>
              </a:buClr>
              <a:buSzPts val="3400"/>
              <a:buFont typeface="Georgia"/>
              <a:buChar char="•"/>
            </a:pPr>
            <a:r>
              <a:rPr b="0" i="0" lang="en-US" sz="34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Respaldado por Google y desarrollado por Open Handset Alliance</a:t>
            </a:r>
            <a:endParaRPr sz="9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275" y="6391275"/>
            <a:ext cx="4775200" cy="33099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884237" y="5524500"/>
            <a:ext cx="75390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15912" lvl="1" marL="92868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8086"/>
              </a:buClr>
              <a:buSzPts val="3100"/>
              <a:buFont typeface="Georgia"/>
              <a:buChar char="▫"/>
            </a:pPr>
            <a:r>
              <a:rPr b="0" i="0" lang="en-US" sz="3100" u="none" cap="none" strike="noStrike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rPr>
              <a:t>Open Handset Alliance es una alianza comercial de 84 compañías que se dedica a desarrollar estándares abiertos para dispositivos móviles</a:t>
            </a:r>
            <a:endParaRPr sz="9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rgbClr val="43808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 a Android</a:t>
            </a:r>
            <a:endParaRPr/>
          </a:p>
        </p:txBody>
      </p:sp>
      <p:sp>
        <p:nvSpPr>
          <p:cNvPr id="82" name="Google Shape;82;p4"/>
          <p:cNvSpPr txBox="1"/>
          <p:nvPr/>
        </p:nvSpPr>
        <p:spPr>
          <a:xfrm>
            <a:off x="650875" y="2571750"/>
            <a:ext cx="11701462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187" lvl="0" marL="5127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04DA3"/>
              </a:buClr>
              <a:buSzPts val="2800"/>
              <a:buFont typeface="Georgia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Permite desarrollar aplicaciones para smartphones, smartwatch, tablets, tv y auto.</a:t>
            </a:r>
            <a:endParaRPr/>
          </a:p>
          <a:p>
            <a:pPr indent="-357187" lvl="0" marL="51276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A04DA3"/>
              </a:buClr>
              <a:buSzPts val="2800"/>
              <a:buFont typeface="Georgia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Las aplicaciones se desarrollan utilizando el lenguaje de programación </a:t>
            </a:r>
            <a:r>
              <a:rPr b="1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Java o Kotlin</a:t>
            </a: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  <a:p>
            <a:pPr indent="-357187" lvl="0" marL="51276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A04DA3"/>
              </a:buClr>
              <a:buSzPts val="2800"/>
              <a:buFont typeface="Georgia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El estándar sugiere utilizar el IDE oficial </a:t>
            </a:r>
            <a:r>
              <a:rPr b="1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Android Studio</a:t>
            </a:r>
            <a:endParaRPr/>
          </a:p>
          <a:p>
            <a:pPr indent="-228600" lvl="2" marL="1143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rPr>
              <a:t>Es posible</a:t>
            </a:r>
            <a:r>
              <a:rPr b="0" i="0" lang="en-US" sz="2800" u="none" cap="none" strike="noStrike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rPr>
              <a:t> utilizar otros entornos, como Eclipse. </a:t>
            </a:r>
            <a:endParaRPr/>
          </a:p>
          <a:p>
            <a:pPr indent="-357187" lvl="0" marL="51276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A04DA3"/>
              </a:buClr>
              <a:buSzPts val="2800"/>
              <a:buFont typeface="Georgia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Independientemente del IDE utilizado, se necesita disponer del </a:t>
            </a:r>
            <a:r>
              <a:rPr b="1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SDK</a:t>
            </a:r>
            <a:r>
              <a:rPr b="0" i="0" lang="en-US" sz="2800" u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de Android.</a:t>
            </a:r>
            <a:endParaRPr/>
          </a:p>
          <a:p>
            <a:pPr indent="-228600" lvl="2" marL="1143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rPr>
              <a:t>El SDK</a:t>
            </a:r>
            <a:r>
              <a:rPr b="0" i="0" lang="en-US" sz="2800" u="none" cap="none" strike="noStrike">
                <a:solidFill>
                  <a:srgbClr val="438086"/>
                </a:solidFill>
                <a:latin typeface="Georgia"/>
                <a:ea typeface="Georgia"/>
                <a:cs typeface="Georgia"/>
                <a:sym typeface="Georgia"/>
              </a:rPr>
              <a:t> provee todas las herramientas necesarias para desarrollar, compilar, depurar, y simular, aplicaciones.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0503550" y="1954150"/>
            <a:ext cx="2115000" cy="7542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650875" y="627062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5600"/>
              <a:buFont typeface="Trebuchet MS"/>
              <a:buNone/>
            </a:pPr>
            <a:r>
              <a:rPr b="0" i="0" lang="en-US" sz="56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Fragmentación Interna</a:t>
            </a:r>
            <a:endParaRPr/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25" y="1954141"/>
            <a:ext cx="10034126" cy="754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263" y="7813974"/>
            <a:ext cx="815475" cy="8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"/>
          <p:cNvSpPr txBox="1"/>
          <p:nvPr/>
        </p:nvSpPr>
        <p:spPr>
          <a:xfrm>
            <a:off x="10707638" y="8511050"/>
            <a:ext cx="13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Georgia"/>
                <a:ea typeface="Georgia"/>
                <a:cs typeface="Georgia"/>
                <a:sym typeface="Georgia"/>
              </a:rPr>
              <a:t>Android 13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0468538" y="8715375"/>
            <a:ext cx="18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8BCB2E"/>
                </a:solidFill>
                <a:latin typeface="Georgia"/>
                <a:ea typeface="Georgia"/>
                <a:cs typeface="Georgia"/>
                <a:sym typeface="Georgia"/>
              </a:rPr>
              <a:t>15 Agosto, 2022</a:t>
            </a:r>
            <a:endParaRPr b="1" sz="1600">
              <a:solidFill>
                <a:srgbClr val="8BCB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800"/>
              <a:buFont typeface="Trebuchet MS"/>
              <a:buNone/>
            </a:pPr>
            <a:r>
              <a:rPr b="0" i="0" lang="en-US" sz="48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Fragmentación Interna (marzo 2020)</a:t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37" y="2211387"/>
            <a:ext cx="12457112" cy="74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800"/>
              <a:buFont typeface="Trebuchet MS"/>
              <a:buNone/>
            </a:pPr>
            <a:r>
              <a:rPr b="0" i="0" lang="en-US" sz="48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Fragmentación Interna (marzo 2021)</a:t>
            </a:r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2432050"/>
            <a:ext cx="11190287" cy="705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/>
        </p:nvSpPr>
        <p:spPr>
          <a:xfrm>
            <a:off x="650875" y="915987"/>
            <a:ext cx="11701462" cy="15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800"/>
              <a:buFont typeface="Trebuchet MS"/>
              <a:buNone/>
            </a:pPr>
            <a:r>
              <a:rPr b="0" i="0" lang="en-US" sz="48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Fragmentación Interna (marzo 2022)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825" y="2736850"/>
            <a:ext cx="10317162" cy="6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5f76b86af_0_6"/>
          <p:cNvSpPr txBox="1"/>
          <p:nvPr/>
        </p:nvSpPr>
        <p:spPr>
          <a:xfrm>
            <a:off x="650875" y="915987"/>
            <a:ext cx="11701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800"/>
              <a:buFont typeface="Trebuchet MS"/>
              <a:buNone/>
            </a:pPr>
            <a:r>
              <a:rPr b="0" i="0" lang="en-US" sz="48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Fragmentación Interna (</a:t>
            </a:r>
            <a:r>
              <a:rPr lang="en-US" sz="4800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Enero 2023</a:t>
            </a:r>
            <a:r>
              <a:rPr b="0" i="0" lang="en-US" sz="4800" u="non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/>
          </a:p>
        </p:txBody>
      </p:sp>
      <p:pic>
        <p:nvPicPr>
          <p:cNvPr id="116" name="Google Shape;116;g215f76b86a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75" y="2267062"/>
            <a:ext cx="11530296" cy="7015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  <dc:creator>Lisandro Delía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